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953" r:id="rId2"/>
    <p:sldId id="958" r:id="rId3"/>
    <p:sldId id="961" r:id="rId4"/>
    <p:sldId id="962" r:id="rId5"/>
  </p:sldIdLst>
  <p:sldSz cx="12198350" cy="6859588"/>
  <p:notesSz cx="6858000" cy="9144000"/>
  <p:custShowLst>
    <p:custShow name="5.2 棚出し~出荷" id="0">
      <p:sldLst/>
    </p:custShow>
    <p:custShow name="3.3 購入オーダー明細の確認（直購品）" id="1">
      <p:sldLst/>
    </p:custShow>
    <p:custShow name="5.1引当5.2棚出~出荷" id="2">
      <p:sldLst/>
    </p:custShow>
  </p:custShowLst>
  <p:custDataLst>
    <p:tags r:id="rId8"/>
  </p:custDataLst>
  <p:defaultTextStyle>
    <a:defPPr>
      <a:defRPr lang="de-DE"/>
    </a:defPPr>
    <a:lvl1pPr marL="0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479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959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3438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918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2397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6877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11356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5836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5" userDrawn="1">
          <p15:clr>
            <a:srgbClr val="A4A3A4"/>
          </p15:clr>
        </p15:guide>
        <p15:guide id="2" orient="horz" pos="913" userDrawn="1">
          <p15:clr>
            <a:srgbClr val="A4A3A4"/>
          </p15:clr>
        </p15:guide>
        <p15:guide id="3" orient="horz" pos="817" userDrawn="1">
          <p15:clr>
            <a:srgbClr val="A4A3A4"/>
          </p15:clr>
        </p15:guide>
        <p15:guide id="4" orient="horz" pos="4033" userDrawn="1">
          <p15:clr>
            <a:srgbClr val="A4A3A4"/>
          </p15:clr>
        </p15:guide>
        <p15:guide id="5" pos="242" userDrawn="1">
          <p15:clr>
            <a:srgbClr val="A4A3A4"/>
          </p15:clr>
        </p15:guide>
        <p15:guide id="6" pos="7346" userDrawn="1">
          <p15:clr>
            <a:srgbClr val="A4A3A4"/>
          </p15:clr>
        </p15:guide>
        <p15:guide id="7" pos="7490" userDrawn="1">
          <p15:clr>
            <a:srgbClr val="A4A3A4"/>
          </p15:clr>
        </p15:guide>
        <p15:guide id="8" pos="194" userDrawn="1">
          <p15:clr>
            <a:srgbClr val="A4A3A4"/>
          </p15:clr>
        </p15:guide>
        <p15:guide id="9" pos="722" userDrawn="1">
          <p15:clr>
            <a:srgbClr val="A4A3A4"/>
          </p15:clr>
        </p15:guide>
        <p15:guide id="10" pos="2594" userDrawn="1">
          <p15:clr>
            <a:srgbClr val="A4A3A4"/>
          </p15:clr>
        </p15:guide>
        <p15:guide id="11" pos="3602" userDrawn="1">
          <p15:clr>
            <a:srgbClr val="A4A3A4"/>
          </p15:clr>
        </p15:guide>
        <p15:guide id="12" pos="6914" userDrawn="1">
          <p15:clr>
            <a:srgbClr val="A4A3A4"/>
          </p15:clr>
        </p15:guide>
        <p15:guide id="13" orient="horz" pos="4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715C"/>
    <a:srgbClr val="BFBFBF"/>
    <a:srgbClr val="CF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37" autoAdjust="0"/>
    <p:restoredTop sz="95238" autoAdjust="0"/>
  </p:normalViewPr>
  <p:slideViewPr>
    <p:cSldViewPr snapToObjects="1" showGuides="1">
      <p:cViewPr varScale="1">
        <p:scale>
          <a:sx n="87" d="100"/>
          <a:sy n="87" d="100"/>
        </p:scale>
        <p:origin x="792" y="77"/>
      </p:cViewPr>
      <p:guideLst>
        <p:guide orient="horz" pos="385"/>
        <p:guide orient="horz" pos="913"/>
        <p:guide orient="horz" pos="817"/>
        <p:guide orient="horz" pos="4033"/>
        <p:guide pos="242"/>
        <p:guide pos="7346"/>
        <p:guide pos="7490"/>
        <p:guide pos="194"/>
        <p:guide pos="722"/>
        <p:guide pos="2594"/>
        <p:guide pos="3602"/>
        <p:guide pos="6914"/>
        <p:guide orient="horz" pos="481"/>
      </p:guideLst>
    </p:cSldViewPr>
  </p:slideViewPr>
  <p:outlineViewPr>
    <p:cViewPr>
      <p:scale>
        <a:sx n="33" d="100"/>
        <a:sy n="33" d="100"/>
      </p:scale>
      <p:origin x="0" y="4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Objects="1" showGuides="1">
      <p:cViewPr varScale="1">
        <p:scale>
          <a:sx n="63" d="100"/>
          <a:sy n="63" d="100"/>
        </p:scale>
        <p:origin x="246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59FAD-8E5C-4176-8A0F-78C6A7CAAD66}" type="datetimeFigureOut">
              <a:rPr lang="de-DE" smtClean="0"/>
              <a:t>10.12.2020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73134-F8AD-46E6-8489-08AFD7CEB534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9443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0EFE2-D792-441D-A0CB-85B7BAE28A53}" type="datetimeFigureOut">
              <a:rPr lang="de-DE" smtClean="0"/>
              <a:t>10.12.2020</a:t>
            </a:fld>
            <a:endParaRPr lang="de-D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F1437-3BF2-450D-A7B9-B11E523F51F3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2287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1437-3BF2-450D-A7B9-B11E523F51F3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6325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Blank/ Headline 1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Headline in CorpoS (Body) 35 pt.</a:t>
            </a:r>
            <a:br>
              <a:rPr lang="en-GB" noProof="0" dirty="0" smtClean="0"/>
            </a:br>
            <a:r>
              <a:rPr lang="en-GB" noProof="0" dirty="0" smtClean="0"/>
              <a:t>in two lines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879999" y="6566400"/>
            <a:ext cx="8125200" cy="216000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FORCE scope &amp; process signoff with SC MKT / Project FORCE / 6th June 2018 /</a:t>
            </a:r>
            <a:endParaRPr lang="en-GB" dirty="0" smtClean="0">
              <a:solidFill>
                <a:prstClr val="black"/>
              </a:solidFill>
            </a:endParaRPr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42552" y="6566400"/>
            <a:ext cx="524247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defRPr sz="1200">
                <a:latin typeface="+mn-lt"/>
              </a:defRPr>
            </a:lvl2pPr>
            <a:lvl3pPr marL="0" indent="0" algn="l">
              <a:spcBef>
                <a:spcPts val="0"/>
              </a:spcBef>
              <a:defRPr sz="1200">
                <a:latin typeface="+mn-lt"/>
              </a:defRPr>
            </a:lvl3pPr>
            <a:lvl4pPr marL="0" indent="0" algn="l">
              <a:spcBef>
                <a:spcPts val="0"/>
              </a:spcBef>
              <a:defRPr sz="1200">
                <a:latin typeface="+mn-lt"/>
              </a:defRPr>
            </a:lvl4pPr>
            <a:lvl5pPr marL="0" indent="0" algn="l">
              <a:spcBef>
                <a:spcPts val="0"/>
              </a:spcBef>
              <a:defRPr sz="1200">
                <a:latin typeface="+mn-lt"/>
              </a:defRPr>
            </a:lvl5pPr>
            <a:lvl6pPr marL="0" indent="0" algn="l">
              <a:spcBef>
                <a:spcPts val="0"/>
              </a:spcBef>
              <a:defRPr sz="1200">
                <a:latin typeface="+mn-lt"/>
              </a:defRPr>
            </a:lvl6pPr>
            <a:lvl7pPr marL="0" indent="0" algn="l">
              <a:spcBef>
                <a:spcPts val="0"/>
              </a:spcBef>
              <a:defRPr sz="1200">
                <a:latin typeface="+mn-lt"/>
              </a:defRPr>
            </a:lvl7pPr>
            <a:lvl8pPr marL="0" indent="0" algn="l">
              <a:spcBef>
                <a:spcPts val="0"/>
              </a:spcBef>
              <a:defRPr sz="1200">
                <a:latin typeface="+mn-lt"/>
              </a:defRPr>
            </a:lvl8pPr>
            <a:lvl9pPr marL="0" indent="0" algn="l">
              <a:spcBef>
                <a:spcPts val="0"/>
              </a:spcBef>
              <a:defRPr sz="1200">
                <a:latin typeface="+mn-lt"/>
              </a:defRPr>
            </a:lvl9pPr>
          </a:lstStyle>
          <a:p>
            <a:pPr algn="r"/>
            <a:r>
              <a:rPr lang="en-GB" dirty="0" smtClean="0">
                <a:solidFill>
                  <a:prstClr val="black"/>
                </a:solidFill>
              </a:rPr>
              <a:t> </a:t>
            </a:r>
            <a:fld id="{52531704-8F80-415D-BD2B-6B9991AE822F}" type="slidenum">
              <a:rPr lang="en-GB" smtClean="0">
                <a:solidFill>
                  <a:prstClr val="black"/>
                </a:solidFill>
              </a:rPr>
              <a:pPr algn="r"/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  <p:pic>
        <p:nvPicPr>
          <p:cNvPr id="6" name="Picture 3" descr="C:\Users\rajarrv\AppData\Local\Microsoft\Windows\Temporary Internet Files\Content.Outlook\3CY2KM7L\B-No Background FORCE LOGO.png"/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45428" y="0"/>
            <a:ext cx="1452922" cy="414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431151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82">
          <p15:clr>
            <a:srgbClr val="FBAE40"/>
          </p15:clr>
        </p15:guide>
        <p15:guide id="2" orient="horz" pos="40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27120514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4" name="think-cell スライド" r:id="rId6" imgW="216" imgH="216" progId="TCLayout.ActiveDocument.1">
                  <p:embed/>
                </p:oleObj>
              </mc:Choice>
              <mc:Fallback>
                <p:oleObj name="think-cell スライド" r:id="rId6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endParaRPr lang="en-GB" sz="2400" b="0" i="0" baseline="0" dirty="0">
              <a:latin typeface="CorpoS" pitchFamily="2" charset="0"/>
              <a:ea typeface="+mj-ea"/>
              <a:cs typeface="+mj-cs"/>
              <a:sym typeface="CorpoS" pitchFamily="2" charset="0"/>
            </a:endParaRPr>
          </a:p>
        </p:txBody>
      </p:sp>
      <p:sp>
        <p:nvSpPr>
          <p:cNvPr id="18" name="Daimler AG (Wortmarke)"/>
          <p:cNvSpPr>
            <a:spLocks noChangeArrowheads="1"/>
          </p:cNvSpPr>
          <p:nvPr/>
        </p:nvSpPr>
        <p:spPr bwMode="auto">
          <a:xfrm>
            <a:off x="630000" y="6566400"/>
            <a:ext cx="2088000" cy="2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1pPr>
            <a:lvl2pPr marL="60976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2pPr>
            <a:lvl3pPr marL="121953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3pPr>
            <a:lvl4pPr marL="182930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4pPr>
            <a:lvl5pPr marL="243907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5pPr>
            <a:lvl6pPr marL="3048838" algn="l" defTabSz="609768" rtl="0" eaLnBrk="1" latinLnBrk="0" hangingPunct="1"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6pPr>
            <a:lvl7pPr marL="3658606" algn="l" defTabSz="609768" rtl="0" eaLnBrk="1" latinLnBrk="0" hangingPunct="1"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7pPr>
            <a:lvl8pPr marL="4268373" algn="l" defTabSz="609768" rtl="0" eaLnBrk="1" latinLnBrk="0" hangingPunct="1"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8pPr>
            <a:lvl9pPr marL="4878141" algn="l" defTabSz="609768" rtl="0" eaLnBrk="1" latinLnBrk="0" hangingPunct="1"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sz="1200" dirty="0" smtClean="0">
                <a:latin typeface="+mn-lt"/>
                <a:cs typeface="Daimler CS"/>
              </a:rPr>
              <a:t>Daimler AG</a:t>
            </a:r>
            <a:endParaRPr lang="en-GB" sz="1200" dirty="0">
              <a:latin typeface="+mn-lt"/>
              <a:cs typeface="Daimler CS"/>
            </a:endParaRPr>
          </a:p>
        </p:txBody>
      </p:sp>
      <p:cxnSp>
        <p:nvCxnSpPr>
          <p:cNvPr id="14" name="Footerline"/>
          <p:cNvCxnSpPr/>
          <p:nvPr/>
        </p:nvCxnSpPr>
        <p:spPr bwMode="auto">
          <a:xfrm>
            <a:off x="277495" y="6489340"/>
            <a:ext cx="11612880" cy="0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6210" y="1488812"/>
            <a:ext cx="11311765" cy="48767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dirty="0" smtClean="0"/>
              <a:t>Insert text in </a:t>
            </a:r>
            <a:r>
              <a:rPr lang="en-GB" noProof="0" dirty="0" smtClean="0"/>
              <a:t>CorpoS (Body) 24 pt. (Mark-ups in Bold) </a:t>
            </a:r>
            <a:r>
              <a:rPr lang="en-GB" dirty="0" smtClean="0"/>
              <a:t>// for conclusion</a:t>
            </a:r>
            <a:r>
              <a:rPr lang="en-GB" noProof="0" dirty="0" smtClean="0"/>
              <a:t>, summary or short highlight</a:t>
            </a:r>
            <a:r>
              <a:rPr lang="en-GB" dirty="0" smtClean="0"/>
              <a:t>: Home // Paragraph// Increase List Level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 (Conclusion, summary or short highlight)</a:t>
            </a:r>
          </a:p>
          <a:p>
            <a:pPr lvl="4"/>
            <a:r>
              <a:rPr lang="en-GB" dirty="0" smtClean="0"/>
              <a:t>Fifth level</a:t>
            </a:r>
          </a:p>
          <a:p>
            <a:pPr lvl="5"/>
            <a:r>
              <a:rPr lang="en-GB" dirty="0" smtClean="0"/>
              <a:t>Sixth level</a:t>
            </a:r>
          </a:p>
          <a:p>
            <a:pPr lvl="6"/>
            <a:r>
              <a:rPr lang="en-GB" dirty="0" smtClean="0"/>
              <a:t>Sevens level</a:t>
            </a:r>
          </a:p>
          <a:p>
            <a:pPr lvl="7"/>
            <a:r>
              <a:rPr lang="en-GB" dirty="0" smtClean="0"/>
              <a:t>Eight level</a:t>
            </a:r>
          </a:p>
          <a:p>
            <a:pPr lvl="8"/>
            <a:r>
              <a:rPr lang="en-GB" dirty="0" smtClean="0"/>
              <a:t>Ninth level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29385" y="534195"/>
            <a:ext cx="11308590" cy="381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 smtClean="0"/>
              <a:t>Headline in CorpoS (Body) 35 pt. in one line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036575" y="6566400"/>
            <a:ext cx="81252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r">
              <a:spcBef>
                <a:spcPts val="0"/>
              </a:spcBef>
              <a:defRPr sz="1200">
                <a:latin typeface="+mn-lt"/>
              </a:defRPr>
            </a:lvl2pPr>
            <a:lvl3pPr marL="0" indent="0" algn="r">
              <a:spcBef>
                <a:spcPts val="0"/>
              </a:spcBef>
              <a:defRPr sz="1200">
                <a:latin typeface="+mn-lt"/>
              </a:defRPr>
            </a:lvl3pPr>
            <a:lvl4pPr marL="0" indent="0" algn="r">
              <a:spcBef>
                <a:spcPts val="0"/>
              </a:spcBef>
              <a:defRPr sz="1200">
                <a:latin typeface="+mn-lt"/>
              </a:defRPr>
            </a:lvl4pPr>
            <a:lvl5pPr marL="0" indent="0" algn="r">
              <a:spcBef>
                <a:spcPts val="0"/>
              </a:spcBef>
              <a:defRPr sz="1200">
                <a:latin typeface="+mn-lt"/>
              </a:defRPr>
            </a:lvl5pPr>
            <a:lvl6pPr marL="0" indent="0" algn="r">
              <a:spcBef>
                <a:spcPts val="0"/>
              </a:spcBef>
              <a:defRPr sz="1200">
                <a:latin typeface="+mn-lt"/>
              </a:defRPr>
            </a:lvl6pPr>
            <a:lvl7pPr marL="0" indent="0" algn="r">
              <a:spcBef>
                <a:spcPts val="0"/>
              </a:spcBef>
              <a:defRPr sz="1200">
                <a:latin typeface="+mn-lt"/>
              </a:defRPr>
            </a:lvl7pPr>
            <a:lvl8pPr marL="0" indent="0" algn="r">
              <a:spcBef>
                <a:spcPts val="0"/>
              </a:spcBef>
              <a:defRPr sz="1200">
                <a:latin typeface="+mn-lt"/>
              </a:defRPr>
            </a:lvl8pPr>
            <a:lvl9pPr marL="0" indent="0" algn="r">
              <a:spcBef>
                <a:spcPts val="0"/>
              </a:spcBef>
              <a:defRPr sz="1200">
                <a:latin typeface="+mn-lt"/>
              </a:defRPr>
            </a:lvl9pPr>
          </a:lstStyle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業務マニュアル＜ビジネスエリア名＞</a:t>
            </a:r>
            <a:endParaRPr lang="en-GB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42552" y="6566400"/>
            <a:ext cx="524247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defRPr sz="1200">
                <a:latin typeface="+mn-lt"/>
              </a:defRPr>
            </a:lvl2pPr>
            <a:lvl3pPr marL="0" indent="0" algn="l">
              <a:spcBef>
                <a:spcPts val="0"/>
              </a:spcBef>
              <a:defRPr sz="1200">
                <a:latin typeface="+mn-lt"/>
              </a:defRPr>
            </a:lvl3pPr>
            <a:lvl4pPr marL="0" indent="0" algn="l">
              <a:spcBef>
                <a:spcPts val="0"/>
              </a:spcBef>
              <a:defRPr sz="1200">
                <a:latin typeface="+mn-lt"/>
              </a:defRPr>
            </a:lvl4pPr>
            <a:lvl5pPr marL="0" indent="0" algn="l">
              <a:spcBef>
                <a:spcPts val="0"/>
              </a:spcBef>
              <a:defRPr sz="1200">
                <a:latin typeface="+mn-lt"/>
              </a:defRPr>
            </a:lvl5pPr>
            <a:lvl6pPr marL="0" indent="0" algn="l">
              <a:spcBef>
                <a:spcPts val="0"/>
              </a:spcBef>
              <a:defRPr sz="1200">
                <a:latin typeface="+mn-lt"/>
              </a:defRPr>
            </a:lvl6pPr>
            <a:lvl7pPr marL="0" indent="0" algn="l">
              <a:spcBef>
                <a:spcPts val="0"/>
              </a:spcBef>
              <a:defRPr sz="1200">
                <a:latin typeface="+mn-lt"/>
              </a:defRPr>
            </a:lvl7pPr>
            <a:lvl8pPr marL="0" indent="0" algn="l">
              <a:spcBef>
                <a:spcPts val="0"/>
              </a:spcBef>
              <a:defRPr sz="1200">
                <a:latin typeface="+mn-lt"/>
              </a:defRPr>
            </a:lvl8pPr>
            <a:lvl9pPr marL="0" indent="0" algn="l">
              <a:spcBef>
                <a:spcPts val="0"/>
              </a:spcBef>
              <a:defRPr sz="1200">
                <a:latin typeface="+mn-lt"/>
              </a:defRPr>
            </a:lvl9pPr>
          </a:lstStyle>
          <a:p>
            <a:pPr algn="r"/>
            <a:r>
              <a:rPr lang="en-GB" dirty="0" smtClean="0"/>
              <a:t> </a:t>
            </a:r>
            <a:fld id="{52531704-8F80-415D-BD2B-6B9991AE822F}" type="slidenum">
              <a:rPr lang="en-GB" smtClean="0"/>
              <a:pPr algn="r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910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iming>
    <p:tnLst>
      <p:par>
        <p:cTn id="1" dur="indefinite" restart="never" nodeType="tmRoot"/>
      </p:par>
    </p:tnLst>
  </p:timing>
  <p:hf hdr="0" dt="0"/>
  <p:txStyles>
    <p:titleStyle>
      <a:lvl1pPr marL="0" indent="0" algn="l" defTabSz="1088959" rtl="0" eaLnBrk="1" latinLnBrk="0" hangingPunct="1">
        <a:lnSpc>
          <a:spcPts val="2800"/>
        </a:lnSpc>
        <a:spcBef>
          <a:spcPts val="0"/>
        </a:spcBef>
        <a:buFont typeface="Arial" panose="020B0604020202020204" pitchFamily="34" charset="0"/>
        <a:buNone/>
        <a:defRPr sz="2400" kern="1200" baseline="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37600" indent="-237600" algn="l" defTabSz="1088959" rtl="0" eaLnBrk="1" latinLnBrk="0" hangingPunct="1">
        <a:lnSpc>
          <a:spcPts val="3200"/>
        </a:lnSpc>
        <a:spcBef>
          <a:spcPts val="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75200" indent="-237600" algn="l" defTabSz="1088959" rtl="0" eaLnBrk="1" latinLnBrk="0" hangingPunct="1">
        <a:lnSpc>
          <a:spcPts val="3200"/>
        </a:lnSpc>
        <a:spcBef>
          <a:spcPts val="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12800" indent="-237600" algn="l" defTabSz="1088959" rtl="0" eaLnBrk="1" latinLnBrk="0" hangingPunct="1">
        <a:lnSpc>
          <a:spcPts val="3200"/>
        </a:lnSpc>
        <a:spcBef>
          <a:spcPts val="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6pPr>
      <a:lvl7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7pPr>
      <a:lvl8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8pPr>
      <a:lvl9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479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959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438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918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2397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877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1356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5836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96" userDrawn="1">
          <p15:clr>
            <a:srgbClr val="F26B43"/>
          </p15:clr>
        </p15:guide>
        <p15:guide id="2" pos="728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7975" y="303978"/>
            <a:ext cx="11582399" cy="533528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FORCE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整備　システム改修のご案内</a:t>
            </a:r>
            <a:endParaRPr lang="ja-JP" altLang="en-US" sz="3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433468"/>
              </p:ext>
            </p:extLst>
          </p:nvPr>
        </p:nvGraphicFramePr>
        <p:xfrm>
          <a:off x="498474" y="1967395"/>
          <a:ext cx="11201400" cy="1966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3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459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2514">
                  <a:extLst>
                    <a:ext uri="{9D8B030D-6E8A-4147-A177-3AD203B41FA5}">
                      <a16:colId xmlns:a16="http://schemas.microsoft.com/office/drawing/2014/main" val="1259874269"/>
                    </a:ext>
                  </a:extLst>
                </a:gridCol>
              </a:tblGrid>
              <a:tr h="2871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#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kern="1200" dirty="0" smtClean="0">
                          <a:solidFill>
                            <a:schemeClr val="lt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項目</a:t>
                      </a:r>
                      <a:endParaRPr kumimoji="1" lang="ja-JP" altLang="en-US" sz="1200" b="0" kern="1200" dirty="0">
                        <a:solidFill>
                          <a:schemeClr val="lt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6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kern="1200" dirty="0" smtClean="0">
                          <a:solidFill>
                            <a:schemeClr val="lt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改修内容</a:t>
                      </a:r>
                      <a:endParaRPr kumimoji="1" lang="ja-JP" altLang="en-US" sz="1200" b="0" kern="1200" dirty="0">
                        <a:solidFill>
                          <a:schemeClr val="lt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6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kern="1200" dirty="0" smtClean="0">
                          <a:solidFill>
                            <a:schemeClr val="lt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補足説明</a:t>
                      </a:r>
                      <a:endParaRPr kumimoji="1" lang="ja-JP" altLang="en-US" sz="1200" b="0" kern="1200" dirty="0">
                        <a:solidFill>
                          <a:schemeClr val="lt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6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kern="1200" dirty="0" smtClean="0">
                          <a:solidFill>
                            <a:schemeClr val="lt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参照ページ</a:t>
                      </a:r>
                      <a:endParaRPr kumimoji="1" lang="ja-JP" altLang="en-US" sz="1200" b="0" kern="1200" dirty="0">
                        <a:solidFill>
                          <a:schemeClr val="lt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売上訂正</a:t>
                      </a:r>
                      <a:endParaRPr lang="en-US" altLang="ja-JP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531" marR="7531" marT="7531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受注変更オーダーリストの追加</a:t>
                      </a:r>
                      <a:endParaRPr lang="en-US" altLang="ja-JP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7531" marT="7531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受注変更オーダー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(K001234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・・・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のリストビューを新しく追加しました。</a:t>
                      </a:r>
                      <a:endParaRPr lang="en-US" altLang="ja-JP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108895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売上訂正を行ったジョブカードおよび受注変更オーダー番号を一覧で確認ができるようになりました。</a:t>
                      </a:r>
                      <a:endParaRPr lang="en-US" altLang="ja-JP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108895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サイトマップまたはメニューバーのジョブカードの注文→受注変更</a:t>
                      </a:r>
                      <a:endParaRPr lang="en-US" altLang="ja-JP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P2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545968"/>
                  </a:ext>
                </a:extLst>
              </a:tr>
              <a:tr h="2376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見積</a:t>
                      </a:r>
                      <a:endParaRPr lang="en-US" altLang="ja-JP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531" marR="7531" marT="7531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見積・パーツ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油脂タブ内に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番号を表示</a:t>
                      </a:r>
                      <a:endParaRPr lang="en-US" altLang="ja-JP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7531" marT="7531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見積内 パーツ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油脂タブのラインアイテム上に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番号の表示を追加しました。</a:t>
                      </a:r>
                      <a:endParaRPr lang="en-US" altLang="ja-JP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108895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番号をクリックすると、対象の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に遷移することができます。</a:t>
                      </a:r>
                      <a:endParaRPr lang="en-US" altLang="ja-JP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P3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466566"/>
                  </a:ext>
                </a:extLst>
              </a:tr>
              <a:tr h="23760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車両マスタ</a:t>
                      </a:r>
                      <a:endParaRPr lang="en-US" altLang="ja-JP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531" marR="7531" marT="7531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車両リストにドア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を表示</a:t>
                      </a:r>
                      <a:endParaRPr lang="en-US" altLang="ja-JP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7531" marT="7531" marB="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車両リストのライン上にドア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の表示を追加しました。</a:t>
                      </a:r>
                      <a:endParaRPr lang="en-US" altLang="ja-JP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108895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顧客が使用している車両管理番号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ドア番号等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の入力・変更ができます。</a:t>
                      </a:r>
                      <a:endParaRPr lang="en-US" altLang="ja-JP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108895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入力したドア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はジョブカード画面 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2.</a:t>
                      </a:r>
                      <a:r>
                        <a:rPr lang="ja-JP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車両情報に表示されます。</a:t>
                      </a:r>
                      <a:endParaRPr lang="en-US" altLang="ja-JP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P4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40094"/>
                  </a:ext>
                </a:extLst>
              </a:tr>
            </a:tbl>
          </a:graphicData>
        </a:graphic>
      </p:graphicFrame>
      <p:sp>
        <p:nvSpPr>
          <p:cNvPr id="4" name="タイトル 6"/>
          <p:cNvSpPr txBox="1">
            <a:spLocks/>
          </p:cNvSpPr>
          <p:nvPr/>
        </p:nvSpPr>
        <p:spPr>
          <a:xfrm>
            <a:off x="498474" y="1369999"/>
            <a:ext cx="11261724" cy="381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1088959" rtl="0" eaLnBrk="1" latinLnBrk="0" hangingPunct="1">
              <a:lnSpc>
                <a:spcPts val="28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kumimoji="1" lang="en-US" altLang="ja-JP" dirty="0" smtClean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kumimoji="1" lang="ja-JP" altLang="en-US" dirty="0" smtClean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1" lang="en-US" altLang="ja-JP" dirty="0" smtClean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en-US" altLang="ja-JP" dirty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ja-JP" altLang="en-US" dirty="0" smtClean="0">
                <a:solidFill>
                  <a:schemeClr val="dk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日に行われたシステム改修の内容についてご案内いたします。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6385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fontAlgn="b">
              <a:lnSpc>
                <a:spcPct val="100000"/>
              </a:lnSpc>
              <a:defRPr/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1.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受注変更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オーダー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K001234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・・・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のリストを新しく追加しました。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smtClean="0"/>
              <a:t> </a:t>
            </a:r>
            <a:fld id="{52531704-8F80-415D-BD2B-6B9991AE822F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80" name="タイトル 8"/>
          <p:cNvSpPr txBox="1">
            <a:spLocks/>
          </p:cNvSpPr>
          <p:nvPr/>
        </p:nvSpPr>
        <p:spPr>
          <a:xfrm>
            <a:off x="429385" y="991394"/>
            <a:ext cx="11308590" cy="381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1088959" rtl="0" eaLnBrk="1" latinLnBrk="0" hangingPunct="1">
              <a:lnSpc>
                <a:spcPts val="28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 fontAlgn="b">
              <a:lnSpc>
                <a:spcPct val="100000"/>
              </a:lnSpc>
              <a:defRPr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売上訂正を行ったジョブカードおよび受注変更オーダー番号の確認ができるようになりました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8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 fontAlgn="b">
              <a:lnSpc>
                <a:spcPct val="100000"/>
              </a:lnSpc>
              <a:defRPr/>
            </a:pP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サイトマップまたはメニューバーの「ジョブカードの注文」から「受注変更」を選択してください。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412" y="1829594"/>
            <a:ext cx="9915525" cy="461962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50" name="正方形/長方形 49"/>
          <p:cNvSpPr/>
          <p:nvPr/>
        </p:nvSpPr>
        <p:spPr>
          <a:xfrm>
            <a:off x="6261407" y="1805360"/>
            <a:ext cx="1524000" cy="34161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dirty="0" err="1"/>
          </a:p>
        </p:txBody>
      </p:sp>
      <p:sp>
        <p:nvSpPr>
          <p:cNvPr id="51" name="正方形/長方形 50"/>
          <p:cNvSpPr/>
          <p:nvPr/>
        </p:nvSpPr>
        <p:spPr>
          <a:xfrm>
            <a:off x="1544383" y="2062217"/>
            <a:ext cx="685800" cy="27709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dirty="0" err="1"/>
          </a:p>
        </p:txBody>
      </p:sp>
    </p:spTree>
    <p:extLst>
      <p:ext uri="{BB962C8B-B14F-4D97-AF65-F5344CB8AC3E}">
        <p14:creationId xmlns:p14="http://schemas.microsoft.com/office/powerpoint/2010/main" val="223347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350" y="1720056"/>
            <a:ext cx="9391650" cy="34194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9" name="タイトル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">
              <a:lnSpc>
                <a:spcPct val="100000"/>
              </a:lnSpc>
              <a:defRPr/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見積内 パーツ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作業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油脂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タブの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ラインアイテム上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にワーク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オーダ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ー番号を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追加しました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smtClean="0"/>
              <a:t> </a:t>
            </a:r>
            <a:fld id="{52531704-8F80-415D-BD2B-6B9991AE822F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80" name="タイトル 8"/>
          <p:cNvSpPr txBox="1">
            <a:spLocks/>
          </p:cNvSpPr>
          <p:nvPr/>
        </p:nvSpPr>
        <p:spPr>
          <a:xfrm>
            <a:off x="429385" y="991394"/>
            <a:ext cx="11308590" cy="381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1088959" rtl="0" eaLnBrk="1" latinLnBrk="0" hangingPunct="1">
              <a:lnSpc>
                <a:spcPts val="28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b">
              <a:lnSpc>
                <a:spcPct val="100000"/>
              </a:lnSpc>
              <a:defRPr/>
            </a:pP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WO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番号をクリックすると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、ラインアイテムが入力されている</a:t>
            </a:r>
            <a:r>
              <a:rPr lang="en-US" altLang="ja-JP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WO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に遷移することができます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394871" y="2381281"/>
            <a:ext cx="1296000" cy="34161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dirty="0" err="1"/>
          </a:p>
        </p:txBody>
      </p:sp>
      <p:sp>
        <p:nvSpPr>
          <p:cNvPr id="11" name="正方形/長方形 10"/>
          <p:cNvSpPr/>
          <p:nvPr/>
        </p:nvSpPr>
        <p:spPr>
          <a:xfrm>
            <a:off x="8127079" y="3431756"/>
            <a:ext cx="1219200" cy="14458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dirty="0" err="1"/>
          </a:p>
        </p:txBody>
      </p:sp>
      <p:sp>
        <p:nvSpPr>
          <p:cNvPr id="8" name="タイトル 8"/>
          <p:cNvSpPr txBox="1">
            <a:spLocks/>
          </p:cNvSpPr>
          <p:nvPr/>
        </p:nvSpPr>
        <p:spPr>
          <a:xfrm>
            <a:off x="1403350" y="5271737"/>
            <a:ext cx="3733800" cy="2960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1088959" rtl="0" eaLnBrk="1" latinLnBrk="0" hangingPunct="1">
              <a:lnSpc>
                <a:spcPts val="28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b">
              <a:lnSpc>
                <a:spcPct val="100000"/>
              </a:lnSpc>
              <a:defRPr/>
            </a:pP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明細項目タブには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WO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番号は表示されません。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124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80" y="1186937"/>
            <a:ext cx="10080000" cy="2314937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9" name="タイトル 8"/>
          <p:cNvSpPr>
            <a:spLocks noGrp="1"/>
          </p:cNvSpPr>
          <p:nvPr>
            <p:ph type="title"/>
          </p:nvPr>
        </p:nvSpPr>
        <p:spPr>
          <a:xfrm>
            <a:off x="429385" y="381794"/>
            <a:ext cx="11308590" cy="381000"/>
          </a:xfrm>
        </p:spPr>
        <p:txBody>
          <a:bodyPr/>
          <a:lstStyle/>
          <a:p>
            <a:pPr lvl="0" fontAlgn="b">
              <a:lnSpc>
                <a:spcPct val="100000"/>
              </a:lnSpc>
              <a:defRPr/>
            </a:pP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3.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車両リストのライン上にドア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No.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の表示を追加しました。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smtClean="0"/>
              <a:t> </a:t>
            </a:r>
            <a:fld id="{52531704-8F80-415D-BD2B-6B9991AE822F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80" name="タイトル 8"/>
          <p:cNvSpPr txBox="1">
            <a:spLocks/>
          </p:cNvSpPr>
          <p:nvPr/>
        </p:nvSpPr>
        <p:spPr>
          <a:xfrm>
            <a:off x="429385" y="838993"/>
            <a:ext cx="11308590" cy="381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1088959" rtl="0" eaLnBrk="1" latinLnBrk="0" hangingPunct="1">
              <a:lnSpc>
                <a:spcPts val="28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 fontAlgn="b">
              <a:lnSpc>
                <a:spcPct val="100000"/>
              </a:lnSpc>
              <a:defRPr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顧客が使用している車両管理番号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ドア番号等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の入力・変更ができます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9916551" y="1143794"/>
            <a:ext cx="609600" cy="34161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dirty="0" err="1"/>
          </a:p>
        </p:txBody>
      </p:sp>
      <p:sp>
        <p:nvSpPr>
          <p:cNvPr id="11" name="正方形/長方形 10"/>
          <p:cNvSpPr/>
          <p:nvPr/>
        </p:nvSpPr>
        <p:spPr>
          <a:xfrm>
            <a:off x="9047177" y="2312864"/>
            <a:ext cx="1048029" cy="56071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dirty="0" err="1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80" y="4267994"/>
            <a:ext cx="10080000" cy="2114157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14" name="正方形/長方形 13"/>
          <p:cNvSpPr/>
          <p:nvPr/>
        </p:nvSpPr>
        <p:spPr>
          <a:xfrm>
            <a:off x="9581023" y="5811879"/>
            <a:ext cx="1328584" cy="25591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dirty="0" err="1"/>
          </a:p>
        </p:txBody>
      </p:sp>
      <p:sp>
        <p:nvSpPr>
          <p:cNvPr id="15" name="タイトル 8"/>
          <p:cNvSpPr txBox="1">
            <a:spLocks/>
          </p:cNvSpPr>
          <p:nvPr/>
        </p:nvSpPr>
        <p:spPr>
          <a:xfrm>
            <a:off x="429385" y="3886994"/>
            <a:ext cx="11308590" cy="381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1088959" rtl="0" eaLnBrk="1" latinLnBrk="0" hangingPunct="1">
              <a:lnSpc>
                <a:spcPts val="28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 fontAlgn="b">
              <a:lnSpc>
                <a:spcPct val="100000"/>
              </a:lnSpc>
              <a:defRPr/>
            </a:pP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入力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したドア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No.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lang="ja-JP" altLang="en-US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ジョブカード画面 </a:t>
            </a:r>
            <a:r>
              <a:rPr lang="en-US" altLang="ja-JP" sz="1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車両情報に表示されます。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687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HYvUN_2T4qiLNB22tjZZA"/>
</p:tagLst>
</file>

<file path=ppt/theme/theme1.xml><?xml version="1.0" encoding="utf-8"?>
<a:theme xmlns:a="http://schemas.openxmlformats.org/drawingml/2006/main" name="blank">
  <a:themeElements>
    <a:clrScheme name="DAIMLER PPT">
      <a:dk1>
        <a:sysClr val="windowText" lastClr="000000"/>
      </a:dk1>
      <a:lt1>
        <a:sysClr val="window" lastClr="FFFFFF"/>
      </a:lt1>
      <a:dk2>
        <a:srgbClr val="E6E6E6"/>
      </a:dk2>
      <a:lt2>
        <a:srgbClr val="71180C"/>
      </a:lt2>
      <a:accent1>
        <a:srgbClr val="004355"/>
      </a:accent1>
      <a:accent2>
        <a:srgbClr val="00677F"/>
      </a:accent2>
      <a:accent3>
        <a:srgbClr val="007A93"/>
      </a:accent3>
      <a:accent4>
        <a:srgbClr val="A6CAD8"/>
      </a:accent4>
      <a:accent5>
        <a:srgbClr val="444444"/>
      </a:accent5>
      <a:accent6>
        <a:srgbClr val="9E9E9E"/>
      </a:accent6>
      <a:hlink>
        <a:srgbClr val="000000"/>
      </a:hlink>
      <a:folHlink>
        <a:srgbClr val="000000"/>
      </a:folHlink>
    </a:clrScheme>
    <a:fontScheme name="DAIMLER alte Schriften">
      <a:majorFont>
        <a:latin typeface="CorpoS"/>
        <a:ea typeface=""/>
        <a:cs typeface=""/>
      </a:majorFont>
      <a:minorFont>
        <a:latin typeface="Corpo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solidFill>
          <a:schemeClr val="bg1"/>
        </a:solidFill>
        <a:ln w="317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/>
      <a:lstStyle/>
    </a:lnDef>
    <a:txDef>
      <a:spPr bwMode="auto">
        <a:noFill/>
        <a:ln w="9525">
          <a:noFill/>
          <a:miter lim="800000"/>
          <a:headEnd/>
          <a:tailEnd/>
        </a:ln>
      </a:spPr>
      <a:bodyPr lIns="0" tIns="0" rIns="0" bIns="0" anchor="t" anchorCtr="0"/>
      <a:lstStyle>
        <a:defPPr fontAlgn="base">
          <a:spcBef>
            <a:spcPct val="0"/>
          </a:spcBef>
          <a:spcAft>
            <a:spcPct val="0"/>
          </a:spcAft>
          <a:defRPr sz="1600" dirty="0">
            <a:cs typeface="Daimler CS"/>
          </a:defRPr>
        </a:defPPr>
      </a:lstStyle>
    </a:txDef>
  </a:objectDefaults>
  <a:extraClrSchemeLst/>
  <a:custClrLst>
    <a:custClr name="Light Grey 100%">
      <a:srgbClr val="E6E6E6"/>
    </a:custClr>
    <a:custClr name="Light Grey 1">
      <a:srgbClr val="C8C8C8"/>
    </a:custClr>
    <a:custClr name="Light Grey 2">
      <a:srgbClr val="9E9E9E"/>
    </a:custClr>
    <a:custClr name="Light Grey 3">
      <a:srgbClr val="707070"/>
    </a:custClr>
    <a:custClr name="Light Grey 4">
      <a:srgbClr val="444444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etrol 100%">
      <a:srgbClr val="00677F"/>
    </a:custClr>
    <a:custClr name="Petrol 1">
      <a:srgbClr val="A6CAD8"/>
    </a:custClr>
    <a:custClr name="Petrol 2">
      <a:srgbClr val="79AEBF"/>
    </a:custClr>
    <a:custClr name="Petrol 3">
      <a:srgbClr val="5097AB"/>
    </a:custClr>
    <a:custClr name="Petrol 4">
      <a:srgbClr val="007A93"/>
    </a:custClr>
    <a:custClr name="Petrol 5">
      <a:srgbClr val="00566A"/>
    </a:custClr>
    <a:custClr name="Petrol 6">
      <a:srgbClr val="004355"/>
    </a:custClr>
    <a:custClr>
      <a:srgbClr val="FFFFFF"/>
    </a:custClr>
    <a:custClr>
      <a:srgbClr val="FFFFFF"/>
    </a:custClr>
    <a:custClr>
      <a:srgbClr val="FFFFFF"/>
    </a:custClr>
    <a:custClr name="Deep Red 100%">
      <a:srgbClr val="71180C"/>
    </a:custClr>
    <a:custClr name="Deep Red 1">
      <a:srgbClr val="5A130A"/>
    </a:custClr>
    <a:custClr name="Deep Red 2">
      <a:srgbClr val="440E07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DAIMLER_PPT_CorpoS_01.potx" id="{EC543FD7-5EC4-4BA6-8D46-55751DB26C9A}" vid="{AC52DE23-0984-469A-AEB4-5459A6B76E0F}"/>
    </a:ext>
  </a:extLst>
</a:theme>
</file>

<file path=ppt/theme/theme2.xml><?xml version="1.0" encoding="utf-8"?>
<a:theme xmlns:a="http://schemas.openxmlformats.org/drawingml/2006/main" name="Office Theme">
  <a:themeElements>
    <a:clrScheme name="DAIMLER PPT">
      <a:dk1>
        <a:sysClr val="windowText" lastClr="000000"/>
      </a:dk1>
      <a:lt1>
        <a:sysClr val="window" lastClr="FFFFFF"/>
      </a:lt1>
      <a:dk2>
        <a:srgbClr val="E6E6E6"/>
      </a:dk2>
      <a:lt2>
        <a:srgbClr val="71180C"/>
      </a:lt2>
      <a:accent1>
        <a:srgbClr val="004355"/>
      </a:accent1>
      <a:accent2>
        <a:srgbClr val="00677F"/>
      </a:accent2>
      <a:accent3>
        <a:srgbClr val="007A93"/>
      </a:accent3>
      <a:accent4>
        <a:srgbClr val="A6CAD8"/>
      </a:accent4>
      <a:accent5>
        <a:srgbClr val="444444"/>
      </a:accent5>
      <a:accent6>
        <a:srgbClr val="9E9E9E"/>
      </a:accent6>
      <a:hlink>
        <a:srgbClr val="000000"/>
      </a:hlink>
      <a:folHlink>
        <a:srgbClr val="000000"/>
      </a:folHlink>
    </a:clrScheme>
    <a:fontScheme name="DAIMLER PPT">
      <a:majorFont>
        <a:latin typeface="Daimler CS"/>
        <a:ea typeface=""/>
        <a:cs typeface=""/>
      </a:majorFont>
      <a:minorFont>
        <a:latin typeface="Daimler C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AIMLER PPT">
      <a:dk1>
        <a:sysClr val="windowText" lastClr="000000"/>
      </a:dk1>
      <a:lt1>
        <a:sysClr val="window" lastClr="FFFFFF"/>
      </a:lt1>
      <a:dk2>
        <a:srgbClr val="E6E6E6"/>
      </a:dk2>
      <a:lt2>
        <a:srgbClr val="71180C"/>
      </a:lt2>
      <a:accent1>
        <a:srgbClr val="004355"/>
      </a:accent1>
      <a:accent2>
        <a:srgbClr val="00677F"/>
      </a:accent2>
      <a:accent3>
        <a:srgbClr val="007A93"/>
      </a:accent3>
      <a:accent4>
        <a:srgbClr val="A6CAD8"/>
      </a:accent4>
      <a:accent5>
        <a:srgbClr val="444444"/>
      </a:accent5>
      <a:accent6>
        <a:srgbClr val="9E9E9E"/>
      </a:accent6>
      <a:hlink>
        <a:srgbClr val="000000"/>
      </a:hlink>
      <a:folHlink>
        <a:srgbClr val="000000"/>
      </a:folHlink>
    </a:clrScheme>
    <a:fontScheme name="DAIMLER PPT">
      <a:majorFont>
        <a:latin typeface="Daimler CS"/>
        <a:ea typeface=""/>
        <a:cs typeface=""/>
      </a:majorFont>
      <a:minorFont>
        <a:latin typeface="Daimler C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Daimler_Trucks_Master_November_2015 16-9</Template>
  <TotalTime>0</TotalTime>
  <Words>367</Words>
  <Application>Microsoft Office PowerPoint</Application>
  <PresentationFormat>ユーザー設定</PresentationFormat>
  <Paragraphs>40</Paragraphs>
  <Slides>4</Slides>
  <Notes>1</Notes>
  <HiddenSlides>0</HiddenSlides>
  <MMClips>0</MMClips>
  <ScaleCrop>false</ScaleCrop>
  <HeadingPairs>
    <vt:vector size="10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4</vt:i4>
      </vt:variant>
      <vt:variant>
        <vt:lpstr>目的別スライド ショー</vt:lpstr>
      </vt:variant>
      <vt:variant>
        <vt:i4>3</vt:i4>
      </vt:variant>
    </vt:vector>
  </HeadingPairs>
  <TitlesOfParts>
    <vt:vector size="14" baseType="lpstr">
      <vt:lpstr>Meiryo UI</vt:lpstr>
      <vt:lpstr>ＭＳ Ｐゴシック</vt:lpstr>
      <vt:lpstr>Arial</vt:lpstr>
      <vt:lpstr>CorpoS</vt:lpstr>
      <vt:lpstr>Daimler CS</vt:lpstr>
      <vt:lpstr>blank</vt:lpstr>
      <vt:lpstr>think-cell スライド</vt:lpstr>
      <vt:lpstr>FORCE 整備　システム改修のご案内</vt:lpstr>
      <vt:lpstr>1.　受注変更オーダー(K001234・・・)のリストを新しく追加しました。</vt:lpstr>
      <vt:lpstr>2.　見積内 パーツ/作業/油脂タブのラインアイテム上にワークオーダー番号を追加しました。</vt:lpstr>
      <vt:lpstr>3.　車両リストのライン上にドアNo.の表示を追加しました。</vt:lpstr>
      <vt:lpstr>5.2 棚出し~出荷</vt:lpstr>
      <vt:lpstr>3.3 購入オーダー明細の確認（直購品）</vt:lpstr>
      <vt:lpstr>5.1引当5.2棚出~出荷</vt:lpstr>
    </vt:vector>
  </TitlesOfParts>
  <Company>Daimler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 ユーザーマニュアル</dc:title>
  <dc:creator>Saito, Kimitaka (575)</dc:creator>
  <cp:lastModifiedBy>Hario, Shinji (575-Extern)</cp:lastModifiedBy>
  <cp:revision>1526</cp:revision>
  <dcterms:created xsi:type="dcterms:W3CDTF">2018-08-03T00:14:22Z</dcterms:created>
  <dcterms:modified xsi:type="dcterms:W3CDTF">2020-12-10T09:09:55Z</dcterms:modified>
</cp:coreProperties>
</file>